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9"/>
  </p:notesMasterIdLst>
  <p:sldIdLst>
    <p:sldId id="257" r:id="rId2"/>
    <p:sldId id="258" r:id="rId3"/>
    <p:sldId id="259" r:id="rId4"/>
    <p:sldId id="260" r:id="rId5"/>
    <p:sldId id="261" r:id="rId6"/>
    <p:sldId id="263" r:id="rId7"/>
    <p:sldId id="262" r:id="rId8"/>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4" autoAdjust="0"/>
    <p:restoredTop sz="94660"/>
  </p:normalViewPr>
  <p:slideViewPr>
    <p:cSldViewPr snapToGrid="0">
      <p:cViewPr>
        <p:scale>
          <a:sx n="55" d="100"/>
          <a:sy n="55" d="100"/>
        </p:scale>
        <p:origin x="76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445AD16-B3A2-43D2-BB19-9573C039E1D2}" type="doc">
      <dgm:prSet loTypeId="urn:microsoft.com/office/officeart/2005/8/layout/cycle2" loCatId="cycle" qsTypeId="urn:microsoft.com/office/officeart/2005/8/quickstyle/simple1" qsCatId="simple" csTypeId="urn:microsoft.com/office/officeart/2005/8/colors/colorful3" csCatId="colorful" phldr="1"/>
      <dgm:spPr/>
      <dgm:t>
        <a:bodyPr/>
        <a:lstStyle/>
        <a:p>
          <a:endParaRPr lang="en-GH"/>
        </a:p>
      </dgm:t>
    </dgm:pt>
    <dgm:pt modelId="{9EA5B880-920B-462B-87D7-979616990695}">
      <dgm:prSet/>
      <dgm:spPr/>
      <dgm:t>
        <a:bodyPr/>
        <a:lstStyle/>
        <a:p>
          <a:r>
            <a:rPr lang="en-US" dirty="0"/>
            <a:t>Corporate Profile</a:t>
          </a:r>
          <a:endParaRPr lang="en-GH" dirty="0"/>
        </a:p>
      </dgm:t>
    </dgm:pt>
    <dgm:pt modelId="{E410DC4C-5755-4E46-B8E2-B597D866F661}" type="parTrans" cxnId="{DCA50741-E179-497C-896C-A15D91C7DBBB}">
      <dgm:prSet/>
      <dgm:spPr/>
      <dgm:t>
        <a:bodyPr/>
        <a:lstStyle/>
        <a:p>
          <a:endParaRPr lang="en-GH"/>
        </a:p>
      </dgm:t>
    </dgm:pt>
    <dgm:pt modelId="{8B6B5BFD-F1A5-467B-8235-129A75CE64A0}" type="sibTrans" cxnId="{DCA50741-E179-497C-896C-A15D91C7DBBB}">
      <dgm:prSet/>
      <dgm:spPr/>
      <dgm:t>
        <a:bodyPr/>
        <a:lstStyle/>
        <a:p>
          <a:endParaRPr lang="en-GH"/>
        </a:p>
      </dgm:t>
    </dgm:pt>
    <dgm:pt modelId="{D030FD02-80D6-4E06-A206-E3D69A7E762D}" type="pres">
      <dgm:prSet presAssocID="{A445AD16-B3A2-43D2-BB19-9573C039E1D2}" presName="cycle" presStyleCnt="0">
        <dgm:presLayoutVars>
          <dgm:dir/>
          <dgm:resizeHandles val="exact"/>
        </dgm:presLayoutVars>
      </dgm:prSet>
      <dgm:spPr/>
    </dgm:pt>
    <dgm:pt modelId="{921602EA-C436-40C8-8EE5-A6068C5EA8A0}" type="pres">
      <dgm:prSet presAssocID="{9EA5B880-920B-462B-87D7-979616990695}" presName="node" presStyleLbl="node1" presStyleIdx="0" presStyleCnt="1" custScaleX="453115" custRadScaleRad="141154" custRadScaleInc="-10935">
        <dgm:presLayoutVars>
          <dgm:bulletEnabled val="1"/>
        </dgm:presLayoutVars>
      </dgm:prSet>
      <dgm:spPr>
        <a:prstGeom prst="flowChartProcess">
          <a:avLst/>
        </a:prstGeom>
      </dgm:spPr>
    </dgm:pt>
  </dgm:ptLst>
  <dgm:cxnLst>
    <dgm:cxn modelId="{DCA50741-E179-497C-896C-A15D91C7DBBB}" srcId="{A445AD16-B3A2-43D2-BB19-9573C039E1D2}" destId="{9EA5B880-920B-462B-87D7-979616990695}" srcOrd="0" destOrd="0" parTransId="{E410DC4C-5755-4E46-B8E2-B597D866F661}" sibTransId="{8B6B5BFD-F1A5-467B-8235-129A75CE64A0}"/>
    <dgm:cxn modelId="{DC36234E-16EA-4300-89B8-293C735A74EE}" type="presOf" srcId="{9EA5B880-920B-462B-87D7-979616990695}" destId="{921602EA-C436-40C8-8EE5-A6068C5EA8A0}" srcOrd="0" destOrd="0" presId="urn:microsoft.com/office/officeart/2005/8/layout/cycle2"/>
    <dgm:cxn modelId="{16C99356-64ED-4867-9BB5-EB2CF28B4312}" type="presOf" srcId="{A445AD16-B3A2-43D2-BB19-9573C039E1D2}" destId="{D030FD02-80D6-4E06-A206-E3D69A7E762D}" srcOrd="0" destOrd="0" presId="urn:microsoft.com/office/officeart/2005/8/layout/cycle2"/>
    <dgm:cxn modelId="{BB3FFBCA-49C9-4511-879B-78CF354715FB}" type="presParOf" srcId="{D030FD02-80D6-4E06-A206-E3D69A7E762D}" destId="{921602EA-C436-40C8-8EE5-A6068C5EA8A0}"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1602EA-C436-40C8-8EE5-A6068C5EA8A0}">
      <dsp:nvSpPr>
        <dsp:cNvPr id="0" name=""/>
        <dsp:cNvSpPr/>
      </dsp:nvSpPr>
      <dsp:spPr>
        <a:xfrm>
          <a:off x="653089" y="436"/>
          <a:ext cx="3182997" cy="702470"/>
        </a:xfrm>
        <a:prstGeom prst="flowChartProcess">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r>
            <a:rPr lang="en-US" sz="3500" kern="1200" dirty="0"/>
            <a:t>Corporate Profile</a:t>
          </a:r>
          <a:endParaRPr lang="en-GH" sz="3500" kern="1200" dirty="0"/>
        </a:p>
      </dsp:txBody>
      <dsp:txXfrm>
        <a:off x="653089" y="436"/>
        <a:ext cx="3182997" cy="702470"/>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2.pn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A22910-5D1E-487E-A59C-43C35F033D91}" type="datetimeFigureOut">
              <a:rPr lang="en-US" smtClean="0"/>
              <a:t>3/31/2021</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4C8745-956F-4126-8946-3B75BC719D91}" type="slidenum">
              <a:rPr lang="en-US" smtClean="0"/>
              <a:t>‹#›</a:t>
            </a:fld>
            <a:endParaRPr lang="en-US"/>
          </a:p>
        </p:txBody>
      </p:sp>
    </p:spTree>
    <p:extLst>
      <p:ext uri="{BB962C8B-B14F-4D97-AF65-F5344CB8AC3E}">
        <p14:creationId xmlns:p14="http://schemas.microsoft.com/office/powerpoint/2010/main" val="19884053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E3808CE-2CF7-4C7B-BCB5-C7986DF3159B}"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3711D-6D18-4303-8795-D4339E3E86DF}" type="slidenum">
              <a:rPr lang="en-US" smtClean="0"/>
              <a:t>‹#›</a:t>
            </a:fld>
            <a:endParaRPr lang="en-US"/>
          </a:p>
        </p:txBody>
      </p:sp>
    </p:spTree>
    <p:extLst>
      <p:ext uri="{BB962C8B-B14F-4D97-AF65-F5344CB8AC3E}">
        <p14:creationId xmlns:p14="http://schemas.microsoft.com/office/powerpoint/2010/main" val="3644486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3808CE-2CF7-4C7B-BCB5-C7986DF3159B}"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3711D-6D18-4303-8795-D4339E3E86DF}" type="slidenum">
              <a:rPr lang="en-US" smtClean="0"/>
              <a:t>‹#›</a:t>
            </a:fld>
            <a:endParaRPr lang="en-US"/>
          </a:p>
        </p:txBody>
      </p:sp>
    </p:spTree>
    <p:extLst>
      <p:ext uri="{BB962C8B-B14F-4D97-AF65-F5344CB8AC3E}">
        <p14:creationId xmlns:p14="http://schemas.microsoft.com/office/powerpoint/2010/main" val="2514193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3808CE-2CF7-4C7B-BCB5-C7986DF3159B}"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3711D-6D18-4303-8795-D4339E3E86DF}" type="slidenum">
              <a:rPr lang="en-US" smtClean="0"/>
              <a:t>‹#›</a:t>
            </a:fld>
            <a:endParaRPr lang="en-US"/>
          </a:p>
        </p:txBody>
      </p:sp>
    </p:spTree>
    <p:extLst>
      <p:ext uri="{BB962C8B-B14F-4D97-AF65-F5344CB8AC3E}">
        <p14:creationId xmlns:p14="http://schemas.microsoft.com/office/powerpoint/2010/main" val="261606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3808CE-2CF7-4C7B-BCB5-C7986DF3159B}"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3711D-6D18-4303-8795-D4339E3E86DF}" type="slidenum">
              <a:rPr lang="en-US" smtClean="0"/>
              <a:t>‹#›</a:t>
            </a:fld>
            <a:endParaRPr lang="en-US"/>
          </a:p>
        </p:txBody>
      </p:sp>
    </p:spTree>
    <p:extLst>
      <p:ext uri="{BB962C8B-B14F-4D97-AF65-F5344CB8AC3E}">
        <p14:creationId xmlns:p14="http://schemas.microsoft.com/office/powerpoint/2010/main" val="941281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3808CE-2CF7-4C7B-BCB5-C7986DF3159B}"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3711D-6D18-4303-8795-D4339E3E86DF}" type="slidenum">
              <a:rPr lang="en-US" smtClean="0"/>
              <a:t>‹#›</a:t>
            </a:fld>
            <a:endParaRPr lang="en-US"/>
          </a:p>
        </p:txBody>
      </p:sp>
    </p:spTree>
    <p:extLst>
      <p:ext uri="{BB962C8B-B14F-4D97-AF65-F5344CB8AC3E}">
        <p14:creationId xmlns:p14="http://schemas.microsoft.com/office/powerpoint/2010/main" val="10172951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3808CE-2CF7-4C7B-BCB5-C7986DF3159B}"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D3711D-6D18-4303-8795-D4339E3E86DF}" type="slidenum">
              <a:rPr lang="en-US" smtClean="0"/>
              <a:t>‹#›</a:t>
            </a:fld>
            <a:endParaRPr lang="en-US"/>
          </a:p>
        </p:txBody>
      </p:sp>
    </p:spTree>
    <p:extLst>
      <p:ext uri="{BB962C8B-B14F-4D97-AF65-F5344CB8AC3E}">
        <p14:creationId xmlns:p14="http://schemas.microsoft.com/office/powerpoint/2010/main" val="128228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E3808CE-2CF7-4C7B-BCB5-C7986DF3159B}" type="datetimeFigureOut">
              <a:rPr lang="en-US" smtClean="0"/>
              <a:t>3/31/2021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ED3711D-6D18-4303-8795-D4339E3E86DF}" type="slidenum">
              <a:rPr lang="en-US" smtClean="0"/>
              <a:t>‹#›</a:t>
            </a:fld>
            <a:endParaRPr lang="en-US"/>
          </a:p>
        </p:txBody>
      </p:sp>
    </p:spTree>
    <p:extLst>
      <p:ext uri="{BB962C8B-B14F-4D97-AF65-F5344CB8AC3E}">
        <p14:creationId xmlns:p14="http://schemas.microsoft.com/office/powerpoint/2010/main" val="908235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E3808CE-2CF7-4C7B-BCB5-C7986DF3159B}" type="datetimeFigureOut">
              <a:rPr lang="en-US" smtClean="0"/>
              <a:t>3/31/2021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ED3711D-6D18-4303-8795-D4339E3E86DF}" type="slidenum">
              <a:rPr lang="en-US" smtClean="0"/>
              <a:t>‹#›</a:t>
            </a:fld>
            <a:endParaRPr lang="en-US"/>
          </a:p>
        </p:txBody>
      </p:sp>
    </p:spTree>
    <p:extLst>
      <p:ext uri="{BB962C8B-B14F-4D97-AF65-F5344CB8AC3E}">
        <p14:creationId xmlns:p14="http://schemas.microsoft.com/office/powerpoint/2010/main" val="1786684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3808CE-2CF7-4C7B-BCB5-C7986DF3159B}" type="datetimeFigureOut">
              <a:rPr lang="en-US" smtClean="0"/>
              <a:t>3/31/2021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ED3711D-6D18-4303-8795-D4339E3E86DF}" type="slidenum">
              <a:rPr lang="en-US" smtClean="0"/>
              <a:t>‹#›</a:t>
            </a:fld>
            <a:endParaRPr lang="en-US"/>
          </a:p>
        </p:txBody>
      </p:sp>
    </p:spTree>
    <p:extLst>
      <p:ext uri="{BB962C8B-B14F-4D97-AF65-F5344CB8AC3E}">
        <p14:creationId xmlns:p14="http://schemas.microsoft.com/office/powerpoint/2010/main" val="3221248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AE3808CE-2CF7-4C7B-BCB5-C7986DF3159B}"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D3711D-6D18-4303-8795-D4339E3E86DF}" type="slidenum">
              <a:rPr lang="en-US" smtClean="0"/>
              <a:t>‹#›</a:t>
            </a:fld>
            <a:endParaRPr lang="en-US"/>
          </a:p>
        </p:txBody>
      </p:sp>
    </p:spTree>
    <p:extLst>
      <p:ext uri="{BB962C8B-B14F-4D97-AF65-F5344CB8AC3E}">
        <p14:creationId xmlns:p14="http://schemas.microsoft.com/office/powerpoint/2010/main" val="874976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AE3808CE-2CF7-4C7B-BCB5-C7986DF3159B}"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D3711D-6D18-4303-8795-D4339E3E86DF}" type="slidenum">
              <a:rPr lang="en-US" smtClean="0"/>
              <a:t>‹#›</a:t>
            </a:fld>
            <a:endParaRPr lang="en-US"/>
          </a:p>
        </p:txBody>
      </p:sp>
    </p:spTree>
    <p:extLst>
      <p:ext uri="{BB962C8B-B14F-4D97-AF65-F5344CB8AC3E}">
        <p14:creationId xmlns:p14="http://schemas.microsoft.com/office/powerpoint/2010/main" val="2583557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AE3808CE-2CF7-4C7B-BCB5-C7986DF3159B}" type="datetimeFigureOut">
              <a:rPr lang="en-US" smtClean="0"/>
              <a:t>3/31/2021</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2ED3711D-6D18-4303-8795-D4339E3E86DF}" type="slidenum">
              <a:rPr lang="en-US" smtClean="0"/>
              <a:t>‹#›</a:t>
            </a:fld>
            <a:endParaRPr lang="en-US"/>
          </a:p>
        </p:txBody>
      </p:sp>
    </p:spTree>
    <p:extLst>
      <p:ext uri="{BB962C8B-B14F-4D97-AF65-F5344CB8AC3E}">
        <p14:creationId xmlns:p14="http://schemas.microsoft.com/office/powerpoint/2010/main" val="371321489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www.trails247.com/" TargetMode="Externa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netguardians.ch/" TargetMode="External"/><Relationship Id="rId7"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hyperlink" Target="http://www.modefin.com/" TargetMode="External"/><Relationship Id="rId5" Type="http://schemas.openxmlformats.org/officeDocument/2006/relationships/hyperlink" Target="https://www.abrisconsult.com/" TargetMode="External"/><Relationship Id="rId10" Type="http://schemas.openxmlformats.org/officeDocument/2006/relationships/image" Target="../media/image10.png"/><Relationship Id="rId4" Type="http://schemas.openxmlformats.org/officeDocument/2006/relationships/hyperlink" Target="https://www.aptivaa.com/" TargetMode="External"/><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6.jpeg"/><Relationship Id="rId1" Type="http://schemas.openxmlformats.org/officeDocument/2006/relationships/slideLayout" Target="../slideLayouts/slideLayout1.xml"/><Relationship Id="rId6" Type="http://schemas.openxmlformats.org/officeDocument/2006/relationships/image" Target="../media/image14.png"/><Relationship Id="rId11" Type="http://schemas.openxmlformats.org/officeDocument/2006/relationships/image" Target="../media/image17.jpg"/><Relationship Id="rId5" Type="http://schemas.openxmlformats.org/officeDocument/2006/relationships/image" Target="../media/image13.png"/><Relationship Id="rId10" Type="http://schemas.openxmlformats.org/officeDocument/2006/relationships/hyperlink" Target="mailto:info@fvt-l.com" TargetMode="External"/><Relationship Id="rId4" Type="http://schemas.openxmlformats.org/officeDocument/2006/relationships/image" Target="../media/image12.png"/><Relationship Id="rId9" Type="http://schemas.openxmlformats.org/officeDocument/2006/relationships/hyperlink" Target="http://www.fvt-l.com/"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EF2A9-CF93-4EF7-9881-764697C61DF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243830C0-2AF7-4A82-9667-1C5813B40CBF}"/>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4CAE88BA-AF78-4EDC-AAB4-40D1EDBE63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3306"/>
            <a:ext cx="6858000" cy="8875059"/>
          </a:xfrm>
          <a:prstGeom prst="rect">
            <a:avLst/>
          </a:prstGeom>
        </p:spPr>
      </p:pic>
      <p:pic>
        <p:nvPicPr>
          <p:cNvPr id="6" name="Picture 5">
            <a:extLst>
              <a:ext uri="{FF2B5EF4-FFF2-40B4-BE49-F238E27FC236}">
                <a16:creationId xmlns:a16="http://schemas.microsoft.com/office/drawing/2014/main" id="{C40CCC49-2C46-4EEA-831B-A2DA067DBE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4448"/>
            <a:ext cx="6858000" cy="8875059"/>
          </a:xfrm>
          <a:prstGeom prst="rect">
            <a:avLst/>
          </a:prstGeom>
        </p:spPr>
      </p:pic>
      <p:graphicFrame>
        <p:nvGraphicFramePr>
          <p:cNvPr id="8" name="Diagram 7">
            <a:extLst>
              <a:ext uri="{FF2B5EF4-FFF2-40B4-BE49-F238E27FC236}">
                <a16:creationId xmlns:a16="http://schemas.microsoft.com/office/drawing/2014/main" id="{B88581AC-AF60-4117-BD66-570450664B0F}"/>
              </a:ext>
            </a:extLst>
          </p:cNvPr>
          <p:cNvGraphicFramePr/>
          <p:nvPr>
            <p:extLst>
              <p:ext uri="{D42A27DB-BD31-4B8C-83A1-F6EECF244321}">
                <p14:modId xmlns:p14="http://schemas.microsoft.com/office/powerpoint/2010/main" val="3749158292"/>
              </p:ext>
            </p:extLst>
          </p:nvPr>
        </p:nvGraphicFramePr>
        <p:xfrm>
          <a:off x="1045028" y="7967704"/>
          <a:ext cx="5636274" cy="7029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01768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0F44227-3D66-4A84-9190-8B6A8266A28B}"/>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0" y="0"/>
            <a:ext cx="6858000" cy="9144000"/>
          </a:xfrm>
        </p:spPr>
      </p:pic>
      <p:sp>
        <p:nvSpPr>
          <p:cNvPr id="8" name="Title 7">
            <a:extLst>
              <a:ext uri="{FF2B5EF4-FFF2-40B4-BE49-F238E27FC236}">
                <a16:creationId xmlns:a16="http://schemas.microsoft.com/office/drawing/2014/main" id="{85DE77C1-FFC6-488B-ACC5-1A470DE71B33}"/>
              </a:ext>
            </a:extLst>
          </p:cNvPr>
          <p:cNvSpPr>
            <a:spLocks noGrp="1"/>
          </p:cNvSpPr>
          <p:nvPr>
            <p:ph type="ctrTitle"/>
          </p:nvPr>
        </p:nvSpPr>
        <p:spPr>
          <a:xfrm>
            <a:off x="2233053" y="2773342"/>
            <a:ext cx="5829300" cy="3183467"/>
          </a:xfrm>
        </p:spPr>
        <p:txBody>
          <a:bodyPr>
            <a:normAutofit fontScale="90000"/>
          </a:bodyPr>
          <a:lstStyle/>
          <a:p>
            <a:pPr marL="0" marR="0">
              <a:lnSpc>
                <a:spcPct val="200000"/>
              </a:lnSpc>
              <a:spcBef>
                <a:spcPts val="0"/>
              </a:spcBef>
              <a:spcAft>
                <a:spcPts val="0"/>
              </a:spcAft>
            </a:pPr>
            <a:r>
              <a:rPr lang="en-US" sz="1800" dirty="0">
                <a:solidFill>
                  <a:srgbClr val="C00000"/>
                </a:solidFill>
                <a:effectLst/>
                <a:latin typeface="Montserrat" panose="00000500000000000000" pitchFamily="2" charset="0"/>
                <a:ea typeface="Calibri" panose="020F0502020204030204" pitchFamily="34" charset="0"/>
                <a:cs typeface="Times New Roman" panose="02020603050405020304" pitchFamily="18" charset="0"/>
              </a:rPr>
              <a:t> </a:t>
            </a:r>
            <a:r>
              <a:rPr lang="en-US" sz="3100" dirty="0">
                <a:solidFill>
                  <a:srgbClr val="C00000"/>
                </a:solidFill>
                <a:effectLst/>
                <a:latin typeface="Montserrat" panose="00000500000000000000" pitchFamily="2" charset="0"/>
                <a:ea typeface="Calibri" panose="020F0502020204030204" pitchFamily="34" charset="0"/>
                <a:cs typeface="Times New Roman" panose="02020603050405020304" pitchFamily="18" charset="0"/>
              </a:rPr>
              <a:t>Content</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rgbClr val="C00000"/>
                </a:solidFill>
                <a:effectLst/>
                <a:latin typeface="Montserrat" panose="00000500000000000000" pitchFamily="2" charset="0"/>
                <a:ea typeface="Calibri" panose="020F0502020204030204" pitchFamily="34" charset="0"/>
                <a:cs typeface="Times New Roman" panose="02020603050405020304" pitchFamily="18" charset="0"/>
              </a:rPr>
              <a:t>								      </a:t>
            </a:r>
            <a:r>
              <a:rPr lang="en-US" sz="1800" dirty="0">
                <a:effectLst/>
                <a:latin typeface="Montserrat" panose="00000500000000000000" pitchFamily="2" charset="0"/>
                <a:ea typeface="Calibri" panose="020F0502020204030204" pitchFamily="34" charset="0"/>
                <a:cs typeface="Times New Roman" panose="02020603050405020304" pitchFamily="18" charset="0"/>
              </a:rPr>
              <a:t>A Brief Introduction About Us     2</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Montserrat" panose="00000500000000000000" pitchFamily="2" charset="0"/>
                <a:ea typeface="Calibri" panose="020F0502020204030204" pitchFamily="34" charset="0"/>
                <a:cs typeface="Times New Roman" panose="02020603050405020304" pitchFamily="18" charset="0"/>
              </a:rPr>
              <a:t>								                Our Business Offerings    3</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Montserrat" panose="00000500000000000000" pitchFamily="2" charset="0"/>
                <a:ea typeface="Calibri" panose="020F0502020204030204" pitchFamily="34" charset="0"/>
                <a:cs typeface="Times New Roman" panose="02020603050405020304" pitchFamily="18" charset="0"/>
              </a:rPr>
              <a:t>								                     Global Partners   4</a:t>
            </a:r>
            <a:br>
              <a:rPr lang="en-US" sz="1800" dirty="0">
                <a:effectLst/>
                <a:latin typeface="Montserrat" panose="00000500000000000000" pitchFamily="2" charset="0"/>
                <a:ea typeface="Calibri" panose="020F0502020204030204" pitchFamily="34" charset="0"/>
                <a:cs typeface="Times New Roman" panose="02020603050405020304" pitchFamily="18" charset="0"/>
              </a:rPr>
            </a:br>
            <a:br>
              <a:rPr lang="en-US" sz="1800" dirty="0">
                <a:effectLst/>
                <a:latin typeface="Montserrat" panose="00000500000000000000" pitchFamily="2" charset="0"/>
                <a:ea typeface="Calibri" panose="020F0502020204030204" pitchFamily="34" charset="0"/>
                <a:cs typeface="Times New Roman" panose="02020603050405020304" pitchFamily="18" charset="0"/>
              </a:rPr>
            </a:br>
            <a:r>
              <a:rPr lang="en-US" sz="1800" dirty="0">
                <a:effectLst/>
                <a:latin typeface="Montserrat" panose="00000500000000000000" pitchFamily="2" charset="0"/>
                <a:ea typeface="Calibri" panose="020F0502020204030204" pitchFamily="34" charset="0"/>
                <a:cs typeface="Times New Roman" panose="02020603050405020304" pitchFamily="18" charset="0"/>
              </a:rPr>
              <a:t>Clients &amp; </a:t>
            </a:r>
            <a:r>
              <a:rPr lang="en-US" sz="1800" dirty="0">
                <a:latin typeface="Montserrat" panose="00000500000000000000" pitchFamily="2" charset="0"/>
                <a:ea typeface="Calibri" panose="020F0502020204030204" pitchFamily="34" charset="0"/>
                <a:cs typeface="Times New Roman" panose="02020603050405020304" pitchFamily="18" charset="0"/>
              </a:rPr>
              <a:t>C</a:t>
            </a:r>
            <a:r>
              <a:rPr lang="en-US" sz="1800" dirty="0">
                <a:effectLst/>
                <a:latin typeface="Montserrat" panose="00000500000000000000" pitchFamily="2" charset="0"/>
                <a:ea typeface="Calibri" panose="020F0502020204030204" pitchFamily="34" charset="0"/>
                <a:cs typeface="Times New Roman" panose="02020603050405020304" pitchFamily="18" charset="0"/>
              </a:rPr>
              <a:t>ontact  5</a:t>
            </a:r>
            <a:endParaRPr lang="en-US" dirty="0"/>
          </a:p>
        </p:txBody>
      </p:sp>
    </p:spTree>
    <p:extLst>
      <p:ext uri="{BB962C8B-B14F-4D97-AF65-F5344CB8AC3E}">
        <p14:creationId xmlns:p14="http://schemas.microsoft.com/office/powerpoint/2010/main" val="19185675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5F334759-D535-4111-9A3F-460CC5AFD222}"/>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0" y="0"/>
            <a:ext cx="6858000" cy="9144000"/>
          </a:xfrm>
        </p:spPr>
      </p:pic>
      <p:sp>
        <p:nvSpPr>
          <p:cNvPr id="2" name="Title 1">
            <a:extLst>
              <a:ext uri="{FF2B5EF4-FFF2-40B4-BE49-F238E27FC236}">
                <a16:creationId xmlns:a16="http://schemas.microsoft.com/office/drawing/2014/main" id="{4FD4C33E-A3DB-4393-B5EC-5E2866888CE7}"/>
              </a:ext>
            </a:extLst>
          </p:cNvPr>
          <p:cNvSpPr>
            <a:spLocks noGrp="1"/>
          </p:cNvSpPr>
          <p:nvPr>
            <p:ph type="title"/>
          </p:nvPr>
        </p:nvSpPr>
        <p:spPr/>
        <p:txBody>
          <a:bodyPr>
            <a:normAutofit fontScale="90000"/>
          </a:bodyPr>
          <a:lstStyle/>
          <a:p>
            <a:br>
              <a:rPr lang="en-US" dirty="0"/>
            </a:br>
            <a:br>
              <a:rPr lang="en-US" dirty="0"/>
            </a:br>
            <a:br>
              <a:rPr lang="en-US" dirty="0"/>
            </a:br>
            <a:br>
              <a:rPr lang="en-US" dirty="0"/>
            </a:br>
            <a:br>
              <a:rPr lang="en-US" dirty="0"/>
            </a:br>
            <a:br>
              <a:rPr lang="en-US" dirty="0"/>
            </a:br>
            <a:br>
              <a:rPr lang="en-US" dirty="0"/>
            </a:br>
            <a:endParaRPr lang="en-US" dirty="0"/>
          </a:p>
        </p:txBody>
      </p:sp>
      <p:sp>
        <p:nvSpPr>
          <p:cNvPr id="10" name="Text Placeholder 9">
            <a:extLst>
              <a:ext uri="{FF2B5EF4-FFF2-40B4-BE49-F238E27FC236}">
                <a16:creationId xmlns:a16="http://schemas.microsoft.com/office/drawing/2014/main" id="{05F42BB6-0CC9-4086-BCB0-42A8694C92D3}"/>
              </a:ext>
            </a:extLst>
          </p:cNvPr>
          <p:cNvSpPr>
            <a:spLocks noGrp="1"/>
          </p:cNvSpPr>
          <p:nvPr>
            <p:ph type="body" idx="1"/>
          </p:nvPr>
        </p:nvSpPr>
        <p:spPr>
          <a:xfrm>
            <a:off x="1144076" y="2506366"/>
            <a:ext cx="5773189" cy="3404857"/>
          </a:xfrm>
        </p:spPr>
        <p:txBody>
          <a:bodyPr>
            <a:noAutofit/>
          </a:bodyPr>
          <a:lstStyle/>
          <a:p>
            <a:pPr algn="just">
              <a:lnSpc>
                <a:spcPct val="120000"/>
              </a:lnSpc>
            </a:pPr>
            <a:r>
              <a:rPr lang="en-GB" sz="1400" dirty="0"/>
              <a:t>FVT was Established in 2017 by experts with over 15 years experience in Financial Technology. Our Team has professionals with industry experience spanning Core Banking Applications, Financial Crime Management, Enterprise Risk Management, Cyber Security, Business Intelligence, Enterprise Business Solutions, among others. The directors have built stronger relationships with Banks in Ghana and seek to provide cutting edge solutions to the Banks in Ghana and beyond.</a:t>
            </a:r>
          </a:p>
          <a:p>
            <a:pPr>
              <a:lnSpc>
                <a:spcPct val="120000"/>
              </a:lnSpc>
            </a:pPr>
            <a:r>
              <a:rPr lang="en-GB" sz="1400" b="1" dirty="0"/>
              <a:t>Mission Statement</a:t>
            </a:r>
          </a:p>
          <a:p>
            <a:pPr>
              <a:lnSpc>
                <a:spcPct val="120000"/>
              </a:lnSpc>
            </a:pPr>
            <a:r>
              <a:rPr lang="en-GB" sz="1400" dirty="0"/>
              <a:t>We aim to deliver tailor made solutions to our clients to enable them to stay ahead of the competition.</a:t>
            </a:r>
          </a:p>
          <a:p>
            <a:pPr>
              <a:lnSpc>
                <a:spcPct val="120000"/>
              </a:lnSpc>
            </a:pPr>
            <a:r>
              <a:rPr lang="en-GB" sz="1400" b="1" dirty="0"/>
              <a:t>Our Vision</a:t>
            </a:r>
          </a:p>
          <a:p>
            <a:pPr>
              <a:lnSpc>
                <a:spcPct val="120000"/>
              </a:lnSpc>
            </a:pPr>
            <a:r>
              <a:rPr lang="en-GB" sz="1400" dirty="0"/>
              <a:t>To be a leading software solutions provider in every region we operate. </a:t>
            </a:r>
          </a:p>
          <a:p>
            <a:pPr>
              <a:lnSpc>
                <a:spcPct val="120000"/>
              </a:lnSpc>
            </a:pPr>
            <a:r>
              <a:rPr lang="en-GB" sz="1400" b="1" dirty="0"/>
              <a:t>Core Values</a:t>
            </a:r>
          </a:p>
          <a:p>
            <a:pPr marL="571500" indent="-571500">
              <a:lnSpc>
                <a:spcPct val="120000"/>
              </a:lnSpc>
              <a:buFont typeface="Arial" panose="020B0604020202020204" pitchFamily="34" charset="0"/>
              <a:buChar char="•"/>
            </a:pPr>
            <a:r>
              <a:rPr lang="en-GB" sz="1400" dirty="0"/>
              <a:t>Excellence</a:t>
            </a:r>
          </a:p>
          <a:p>
            <a:pPr marL="571500" indent="-571500">
              <a:lnSpc>
                <a:spcPct val="120000"/>
              </a:lnSpc>
              <a:buFont typeface="Arial" panose="020B0604020202020204" pitchFamily="34" charset="0"/>
              <a:buChar char="•"/>
            </a:pPr>
            <a:r>
              <a:rPr lang="en-GB" sz="1400" dirty="0"/>
              <a:t>Customer Experience </a:t>
            </a:r>
          </a:p>
          <a:p>
            <a:pPr marL="571500" indent="-571500">
              <a:lnSpc>
                <a:spcPct val="120000"/>
              </a:lnSpc>
              <a:buFont typeface="Arial" panose="020B0604020202020204" pitchFamily="34" charset="0"/>
              <a:buChar char="•"/>
            </a:pPr>
            <a:r>
              <a:rPr lang="en-GB" sz="1400" dirty="0"/>
              <a:t>Innovation</a:t>
            </a:r>
          </a:p>
          <a:p>
            <a:endParaRPr lang="en-GB" sz="1400" dirty="0"/>
          </a:p>
          <a:p>
            <a:endParaRPr lang="en-GB" sz="1400" dirty="0"/>
          </a:p>
        </p:txBody>
      </p:sp>
    </p:spTree>
    <p:extLst>
      <p:ext uri="{BB962C8B-B14F-4D97-AF65-F5344CB8AC3E}">
        <p14:creationId xmlns:p14="http://schemas.microsoft.com/office/powerpoint/2010/main" val="2453039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FF02283-DA29-4026-8E1C-20F3E61A90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9290"/>
            <a:ext cx="6858000" cy="9490031"/>
          </a:xfrm>
          <a:prstGeom prst="rect">
            <a:avLst/>
          </a:prstGeom>
        </p:spPr>
      </p:pic>
      <p:sp>
        <p:nvSpPr>
          <p:cNvPr id="11" name="Content Placeholder 10">
            <a:extLst>
              <a:ext uri="{FF2B5EF4-FFF2-40B4-BE49-F238E27FC236}">
                <a16:creationId xmlns:a16="http://schemas.microsoft.com/office/drawing/2014/main" id="{9481864D-24F1-4083-B785-4DE40D803F39}"/>
              </a:ext>
            </a:extLst>
          </p:cNvPr>
          <p:cNvSpPr>
            <a:spLocks noGrp="1"/>
          </p:cNvSpPr>
          <p:nvPr>
            <p:ph idx="1"/>
          </p:nvPr>
        </p:nvSpPr>
        <p:spPr>
          <a:xfrm>
            <a:off x="491610" y="369270"/>
            <a:ext cx="5915025" cy="7670872"/>
          </a:xfrm>
        </p:spPr>
        <p:txBody>
          <a:bodyPr>
            <a:normAutofit/>
          </a:bodyPr>
          <a:lstStyle/>
          <a:p>
            <a:pPr marL="0" indent="0" algn="just">
              <a:buNone/>
            </a:pPr>
            <a:r>
              <a:rPr lang="en-US" sz="1400" b="1" dirty="0"/>
              <a:t>Our Offerings</a:t>
            </a:r>
          </a:p>
          <a:p>
            <a:pPr marL="0" indent="0" algn="just">
              <a:buNone/>
            </a:pPr>
            <a:endParaRPr lang="en-US" sz="1400" dirty="0"/>
          </a:p>
          <a:p>
            <a:pPr marL="0" indent="0" algn="just">
              <a:buNone/>
            </a:pPr>
            <a:r>
              <a:rPr lang="en-US" sz="1400" b="1" dirty="0"/>
              <a:t>1. Financial Business</a:t>
            </a:r>
            <a:endParaRPr lang="en-US" sz="1400" dirty="0"/>
          </a:p>
          <a:p>
            <a:pPr marL="0" indent="0" algn="just">
              <a:buNone/>
            </a:pPr>
            <a:r>
              <a:rPr lang="en-US" sz="1400" dirty="0"/>
              <a:t>	</a:t>
            </a:r>
            <a:r>
              <a:rPr lang="en-US" sz="1400" b="1" dirty="0"/>
              <a:t>Core Banking  :  </a:t>
            </a:r>
            <a:r>
              <a:rPr lang="en-US" sz="1400" dirty="0"/>
              <a:t>We provide Temenos T24 integration services.</a:t>
            </a:r>
          </a:p>
          <a:p>
            <a:pPr marL="0" indent="0" algn="just">
              <a:buNone/>
            </a:pPr>
            <a:endParaRPr lang="en-US" sz="1400" b="1" dirty="0"/>
          </a:p>
          <a:p>
            <a:pPr marL="0" indent="0" algn="just">
              <a:buNone/>
            </a:pPr>
            <a:r>
              <a:rPr lang="en-GB" sz="1400" dirty="0"/>
              <a:t>	</a:t>
            </a:r>
            <a:r>
              <a:rPr lang="en-GB" sz="1400" b="1" dirty="0"/>
              <a:t>Enterprise Solutions : </a:t>
            </a:r>
            <a:r>
              <a:rPr lang="en-GB" sz="1400" dirty="0"/>
              <a:t>We have Enterprise Fraud Management 	solution for banks to beat fraud and meet compliance. FVT 	also has Enterprise Risk Management solution;- including Basel </a:t>
            </a:r>
            <a:r>
              <a:rPr lang="en-GB" sz="1400" dirty="0" err="1"/>
              <a:t>ll</a:t>
            </a:r>
            <a:r>
              <a:rPr lang="en-GB" sz="1400" dirty="0"/>
              <a:t>	 ,	</a:t>
            </a:r>
            <a:r>
              <a:rPr lang="en-GB" sz="1400" dirty="0" err="1"/>
              <a:t>lll</a:t>
            </a:r>
            <a:r>
              <a:rPr lang="en-GB" sz="1400" dirty="0"/>
              <a:t>, IV, ICAP ILAP, IFRS9, Balance Sheet  Analytics etc. We also 	provide Monitoring Solution for T24 Core Banking  system. 	FVT has Anti Money laundering  software solutions for Banks in 	Ghana. We  provide digital omni channel solutions for financial 	institutions.</a:t>
            </a:r>
          </a:p>
          <a:p>
            <a:pPr marL="0" indent="0" algn="just">
              <a:buNone/>
            </a:pPr>
            <a:endParaRPr lang="en-GB" sz="1400" dirty="0"/>
          </a:p>
          <a:p>
            <a:pPr marL="0" indent="0" algn="just">
              <a:buNone/>
            </a:pPr>
            <a:r>
              <a:rPr lang="en-GB" sz="1400" b="1" dirty="0"/>
              <a:t>2. Infrastructure Business</a:t>
            </a:r>
          </a:p>
          <a:p>
            <a:pPr marL="0" indent="0" algn="just">
              <a:buNone/>
            </a:pPr>
            <a:r>
              <a:rPr lang="en-GB" sz="1400" dirty="0"/>
              <a:t>	</a:t>
            </a:r>
            <a:r>
              <a:rPr lang="en-GB" sz="1400" b="1" dirty="0"/>
              <a:t>IT Consumables </a:t>
            </a:r>
            <a:r>
              <a:rPr lang="en-GB" sz="1400" dirty="0"/>
              <a:t>We offer an extensive range of servers, storage and 	other Data-</a:t>
            </a:r>
            <a:r>
              <a:rPr lang="en-GB" sz="1400" dirty="0" err="1"/>
              <a:t>Center</a:t>
            </a:r>
            <a:r>
              <a:rPr lang="en-GB" sz="1400" dirty="0"/>
              <a:t>  </a:t>
            </a:r>
            <a:r>
              <a:rPr lang="en-GB" sz="1400" dirty="0" err="1"/>
              <a:t>equipments</a:t>
            </a:r>
            <a:r>
              <a:rPr lang="en-GB" sz="1400" dirty="0"/>
              <a:t> from leading brands like Dell-EMC, 	Oracle, IBM, HP, VERTIV, ETC </a:t>
            </a:r>
          </a:p>
          <a:p>
            <a:pPr marL="0" indent="0" algn="just">
              <a:buNone/>
            </a:pPr>
            <a:r>
              <a:rPr lang="en-GB" sz="1400" dirty="0"/>
              <a:t>	</a:t>
            </a:r>
            <a:r>
              <a:rPr lang="en-GB" sz="1400" b="1" dirty="0"/>
              <a:t>Data Centre: </a:t>
            </a:r>
            <a:r>
              <a:rPr lang="en-GB" sz="1400" dirty="0"/>
              <a:t>We design and implement tier I to tier III data centres 	for customers 	across Ghana</a:t>
            </a:r>
          </a:p>
          <a:p>
            <a:pPr marL="0" indent="0" algn="just">
              <a:buNone/>
            </a:pPr>
            <a:endParaRPr lang="en-GB" sz="1400" dirty="0"/>
          </a:p>
          <a:p>
            <a:pPr marL="0" indent="0" algn="just">
              <a:buNone/>
            </a:pPr>
            <a:endParaRPr lang="en-GB" sz="1400" dirty="0"/>
          </a:p>
          <a:p>
            <a:pPr marL="0" indent="0" algn="just">
              <a:buNone/>
            </a:pPr>
            <a:r>
              <a:rPr lang="en-US" sz="1400" b="1" dirty="0"/>
              <a:t>3. Software Development :</a:t>
            </a:r>
          </a:p>
          <a:p>
            <a:pPr marL="0" indent="0" algn="just">
              <a:buNone/>
            </a:pPr>
            <a:r>
              <a:rPr lang="en-US" sz="1400" b="1" dirty="0"/>
              <a:t> 	 Inhouse Application Development : </a:t>
            </a:r>
            <a:r>
              <a:rPr lang="en-GB" sz="1400" dirty="0"/>
              <a:t>we have a proven track record 	for in     house   application developments, including web, android 	and </a:t>
            </a:r>
            <a:r>
              <a:rPr lang="en-GB" sz="1400" dirty="0" err="1"/>
              <a:t>ios</a:t>
            </a:r>
            <a:r>
              <a:rPr lang="en-GB" sz="1400" dirty="0"/>
              <a:t> 	applications.</a:t>
            </a:r>
          </a:p>
          <a:p>
            <a:pPr marL="0" indent="0" algn="just">
              <a:buNone/>
            </a:pPr>
            <a:r>
              <a:rPr lang="en-GB" sz="1400" dirty="0"/>
              <a:t>	</a:t>
            </a:r>
            <a:r>
              <a:rPr lang="en-GB" sz="1400" b="1" dirty="0"/>
              <a:t>CRM Solution :  </a:t>
            </a:r>
            <a:r>
              <a:rPr lang="en-GB" sz="1400" dirty="0"/>
              <a:t>we have developed a full CRM suite that helps 	organisations keep track of their interactions with customers. 	Read more at </a:t>
            </a:r>
            <a:r>
              <a:rPr lang="en-GB" sz="1400" dirty="0">
                <a:hlinkClick r:id="rId3"/>
              </a:rPr>
              <a:t>www.trails247.com</a:t>
            </a:r>
            <a:r>
              <a:rPr lang="en-GB" sz="1400" dirty="0"/>
              <a:t> </a:t>
            </a:r>
          </a:p>
          <a:p>
            <a:pPr marL="0" indent="0" algn="just">
              <a:buNone/>
            </a:pPr>
            <a:endParaRPr lang="en-US" sz="1400" dirty="0"/>
          </a:p>
        </p:txBody>
      </p:sp>
      <p:pic>
        <p:nvPicPr>
          <p:cNvPr id="13" name="Picture 12">
            <a:extLst>
              <a:ext uri="{FF2B5EF4-FFF2-40B4-BE49-F238E27FC236}">
                <a16:creationId xmlns:a16="http://schemas.microsoft.com/office/drawing/2014/main" id="{B8218238-D4B2-4DAB-96C2-DF73FC064D4F}"/>
              </a:ext>
            </a:extLst>
          </p:cNvPr>
          <p:cNvPicPr>
            <a:picLocks noChangeAspect="1"/>
          </p:cNvPicPr>
          <p:nvPr/>
        </p:nvPicPr>
        <p:blipFill>
          <a:blip r:embed="rId4"/>
          <a:stretch>
            <a:fillRect/>
          </a:stretch>
        </p:blipFill>
        <p:spPr>
          <a:xfrm>
            <a:off x="687550" y="1191305"/>
            <a:ext cx="497435" cy="452838"/>
          </a:xfrm>
          <a:prstGeom prst="rect">
            <a:avLst/>
          </a:prstGeom>
        </p:spPr>
      </p:pic>
      <p:cxnSp>
        <p:nvCxnSpPr>
          <p:cNvPr id="6" name="Straight Connector 5">
            <a:extLst>
              <a:ext uri="{FF2B5EF4-FFF2-40B4-BE49-F238E27FC236}">
                <a16:creationId xmlns:a16="http://schemas.microsoft.com/office/drawing/2014/main" id="{60A66CE0-F7F2-4AF7-9733-44C9A43F8C44}"/>
              </a:ext>
            </a:extLst>
          </p:cNvPr>
          <p:cNvCxnSpPr/>
          <p:nvPr/>
        </p:nvCxnSpPr>
        <p:spPr>
          <a:xfrm>
            <a:off x="491610" y="907332"/>
            <a:ext cx="280480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4AD81E07-42BF-4CD3-90E4-AAE91F1B52A7}"/>
              </a:ext>
            </a:extLst>
          </p:cNvPr>
          <p:cNvCxnSpPr/>
          <p:nvPr/>
        </p:nvCxnSpPr>
        <p:spPr>
          <a:xfrm>
            <a:off x="491609" y="3717825"/>
            <a:ext cx="280480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F2BACCC6-8235-4511-A3B0-943B2F1C3747}"/>
              </a:ext>
            </a:extLst>
          </p:cNvPr>
          <p:cNvCxnSpPr/>
          <p:nvPr/>
        </p:nvCxnSpPr>
        <p:spPr>
          <a:xfrm>
            <a:off x="491608" y="5721997"/>
            <a:ext cx="280480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24" name="TextBox 23">
            <a:extLst>
              <a:ext uri="{FF2B5EF4-FFF2-40B4-BE49-F238E27FC236}">
                <a16:creationId xmlns:a16="http://schemas.microsoft.com/office/drawing/2014/main" id="{9C765D1A-A60A-4C81-8EDF-FB30EC30DAA4}"/>
              </a:ext>
            </a:extLst>
          </p:cNvPr>
          <p:cNvSpPr txBox="1"/>
          <p:nvPr/>
        </p:nvSpPr>
        <p:spPr>
          <a:xfrm>
            <a:off x="650569" y="7626556"/>
            <a:ext cx="5915024" cy="1384995"/>
          </a:xfrm>
          <a:prstGeom prst="rect">
            <a:avLst/>
          </a:prstGeom>
          <a:noFill/>
        </p:spPr>
        <p:txBody>
          <a:bodyPr wrap="square">
            <a:spAutoFit/>
          </a:bodyPr>
          <a:lstStyle/>
          <a:p>
            <a:pPr marL="0" indent="0" algn="just">
              <a:buNone/>
            </a:pPr>
            <a:r>
              <a:rPr lang="en-GB" sz="1400" dirty="0"/>
              <a:t>	</a:t>
            </a:r>
          </a:p>
          <a:p>
            <a:pPr marL="0" indent="0" algn="just">
              <a:buNone/>
            </a:pPr>
            <a:r>
              <a:rPr lang="en-GB" sz="1400" b="1" dirty="0"/>
              <a:t>4. Training and Development</a:t>
            </a:r>
          </a:p>
          <a:p>
            <a:pPr marL="0" indent="0" algn="just">
              <a:buNone/>
            </a:pPr>
            <a:endParaRPr lang="en-GB" sz="1400" b="1" dirty="0"/>
          </a:p>
          <a:p>
            <a:pPr marL="0" indent="0" algn="just">
              <a:buNone/>
            </a:pPr>
            <a:r>
              <a:rPr lang="en-GB" sz="1400" b="1" dirty="0"/>
              <a:t>	    Training: </a:t>
            </a:r>
            <a:r>
              <a:rPr lang="en-GB" sz="1400" dirty="0"/>
              <a:t>We organize practical onshore and offshore professional         	     training for IT consultants and Business users of software solutions		  	</a:t>
            </a:r>
          </a:p>
        </p:txBody>
      </p:sp>
      <p:cxnSp>
        <p:nvCxnSpPr>
          <p:cNvPr id="25" name="Straight Connector 24">
            <a:extLst>
              <a:ext uri="{FF2B5EF4-FFF2-40B4-BE49-F238E27FC236}">
                <a16:creationId xmlns:a16="http://schemas.microsoft.com/office/drawing/2014/main" id="{28E8FF04-EB7A-4527-8249-44B1B6E3C284}"/>
              </a:ext>
            </a:extLst>
          </p:cNvPr>
          <p:cNvCxnSpPr>
            <a:cxnSpLocks/>
          </p:cNvCxnSpPr>
          <p:nvPr/>
        </p:nvCxnSpPr>
        <p:spPr>
          <a:xfrm>
            <a:off x="582833" y="7773000"/>
            <a:ext cx="2713580"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pic>
        <p:nvPicPr>
          <p:cNvPr id="20" name="Picture 19">
            <a:extLst>
              <a:ext uri="{FF2B5EF4-FFF2-40B4-BE49-F238E27FC236}">
                <a16:creationId xmlns:a16="http://schemas.microsoft.com/office/drawing/2014/main" id="{682A9511-A2FA-4452-9F04-14AEFD19C67A}"/>
              </a:ext>
            </a:extLst>
          </p:cNvPr>
          <p:cNvPicPr>
            <a:picLocks noChangeAspect="1"/>
          </p:cNvPicPr>
          <p:nvPr/>
        </p:nvPicPr>
        <p:blipFill>
          <a:blip r:embed="rId4"/>
          <a:stretch>
            <a:fillRect/>
          </a:stretch>
        </p:blipFill>
        <p:spPr>
          <a:xfrm>
            <a:off x="687549" y="1749545"/>
            <a:ext cx="497435" cy="452838"/>
          </a:xfrm>
          <a:prstGeom prst="rect">
            <a:avLst/>
          </a:prstGeom>
        </p:spPr>
      </p:pic>
      <p:pic>
        <p:nvPicPr>
          <p:cNvPr id="21" name="Picture 20">
            <a:extLst>
              <a:ext uri="{FF2B5EF4-FFF2-40B4-BE49-F238E27FC236}">
                <a16:creationId xmlns:a16="http://schemas.microsoft.com/office/drawing/2014/main" id="{19C6F1C0-D741-4AA0-9923-B8B31CAA8415}"/>
              </a:ext>
            </a:extLst>
          </p:cNvPr>
          <p:cNvPicPr>
            <a:picLocks noChangeAspect="1"/>
          </p:cNvPicPr>
          <p:nvPr/>
        </p:nvPicPr>
        <p:blipFill>
          <a:blip r:embed="rId4"/>
          <a:stretch>
            <a:fillRect/>
          </a:stretch>
        </p:blipFill>
        <p:spPr>
          <a:xfrm>
            <a:off x="675419" y="3990848"/>
            <a:ext cx="497435" cy="452838"/>
          </a:xfrm>
          <a:prstGeom prst="rect">
            <a:avLst/>
          </a:prstGeom>
        </p:spPr>
      </p:pic>
      <p:pic>
        <p:nvPicPr>
          <p:cNvPr id="23" name="Picture 22">
            <a:extLst>
              <a:ext uri="{FF2B5EF4-FFF2-40B4-BE49-F238E27FC236}">
                <a16:creationId xmlns:a16="http://schemas.microsoft.com/office/drawing/2014/main" id="{6ACB347D-820E-4E45-9C99-B28E4F7359CA}"/>
              </a:ext>
            </a:extLst>
          </p:cNvPr>
          <p:cNvPicPr>
            <a:picLocks noChangeAspect="1"/>
          </p:cNvPicPr>
          <p:nvPr/>
        </p:nvPicPr>
        <p:blipFill>
          <a:blip r:embed="rId4"/>
          <a:stretch>
            <a:fillRect/>
          </a:stretch>
        </p:blipFill>
        <p:spPr>
          <a:xfrm>
            <a:off x="678025" y="4710919"/>
            <a:ext cx="497435" cy="452838"/>
          </a:xfrm>
          <a:prstGeom prst="rect">
            <a:avLst/>
          </a:prstGeom>
        </p:spPr>
      </p:pic>
      <p:pic>
        <p:nvPicPr>
          <p:cNvPr id="26" name="Picture 25">
            <a:extLst>
              <a:ext uri="{FF2B5EF4-FFF2-40B4-BE49-F238E27FC236}">
                <a16:creationId xmlns:a16="http://schemas.microsoft.com/office/drawing/2014/main" id="{EF5FAEBC-FD42-43A5-AF84-D40D455989E2}"/>
              </a:ext>
            </a:extLst>
          </p:cNvPr>
          <p:cNvPicPr>
            <a:picLocks noChangeAspect="1"/>
          </p:cNvPicPr>
          <p:nvPr/>
        </p:nvPicPr>
        <p:blipFill>
          <a:blip r:embed="rId4"/>
          <a:stretch>
            <a:fillRect/>
          </a:stretch>
        </p:blipFill>
        <p:spPr>
          <a:xfrm>
            <a:off x="675419" y="6068242"/>
            <a:ext cx="473840" cy="452838"/>
          </a:xfrm>
          <a:prstGeom prst="rect">
            <a:avLst/>
          </a:prstGeom>
        </p:spPr>
      </p:pic>
      <p:pic>
        <p:nvPicPr>
          <p:cNvPr id="30" name="Picture 29">
            <a:extLst>
              <a:ext uri="{FF2B5EF4-FFF2-40B4-BE49-F238E27FC236}">
                <a16:creationId xmlns:a16="http://schemas.microsoft.com/office/drawing/2014/main" id="{60AF201B-7E88-4902-A8C5-DE3D21971E94}"/>
              </a:ext>
            </a:extLst>
          </p:cNvPr>
          <p:cNvPicPr>
            <a:picLocks noChangeAspect="1"/>
          </p:cNvPicPr>
          <p:nvPr/>
        </p:nvPicPr>
        <p:blipFill>
          <a:blip r:embed="rId4"/>
          <a:stretch>
            <a:fillRect/>
          </a:stretch>
        </p:blipFill>
        <p:spPr>
          <a:xfrm>
            <a:off x="668719" y="6767797"/>
            <a:ext cx="497435" cy="452838"/>
          </a:xfrm>
          <a:prstGeom prst="rect">
            <a:avLst/>
          </a:prstGeom>
        </p:spPr>
      </p:pic>
      <p:pic>
        <p:nvPicPr>
          <p:cNvPr id="31" name="Picture 30">
            <a:extLst>
              <a:ext uri="{FF2B5EF4-FFF2-40B4-BE49-F238E27FC236}">
                <a16:creationId xmlns:a16="http://schemas.microsoft.com/office/drawing/2014/main" id="{F1223E17-913F-4BC2-A023-7BEB3B6079FF}"/>
              </a:ext>
            </a:extLst>
          </p:cNvPr>
          <p:cNvPicPr>
            <a:picLocks noChangeAspect="1"/>
          </p:cNvPicPr>
          <p:nvPr/>
        </p:nvPicPr>
        <p:blipFill>
          <a:blip r:embed="rId4"/>
          <a:stretch>
            <a:fillRect/>
          </a:stretch>
        </p:blipFill>
        <p:spPr>
          <a:xfrm>
            <a:off x="669877" y="8240978"/>
            <a:ext cx="497435" cy="452838"/>
          </a:xfrm>
          <a:prstGeom prst="rect">
            <a:avLst/>
          </a:prstGeom>
        </p:spPr>
      </p:pic>
    </p:spTree>
    <p:extLst>
      <p:ext uri="{BB962C8B-B14F-4D97-AF65-F5344CB8AC3E}">
        <p14:creationId xmlns:p14="http://schemas.microsoft.com/office/powerpoint/2010/main" val="3972680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C754094-A762-4CD7-B96A-92D642CF29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9143999"/>
          </a:xfrm>
          <a:prstGeom prst="rect">
            <a:avLst/>
          </a:prstGeom>
        </p:spPr>
      </p:pic>
      <p:sp>
        <p:nvSpPr>
          <p:cNvPr id="3" name="Content Placeholder 2">
            <a:extLst>
              <a:ext uri="{FF2B5EF4-FFF2-40B4-BE49-F238E27FC236}">
                <a16:creationId xmlns:a16="http://schemas.microsoft.com/office/drawing/2014/main" id="{91A9B1D0-396D-42CE-82E2-32068EBE1686}"/>
              </a:ext>
            </a:extLst>
          </p:cNvPr>
          <p:cNvSpPr>
            <a:spLocks noGrp="1"/>
          </p:cNvSpPr>
          <p:nvPr>
            <p:ph idx="1"/>
          </p:nvPr>
        </p:nvSpPr>
        <p:spPr>
          <a:xfrm>
            <a:off x="578499" y="489098"/>
            <a:ext cx="5766318" cy="8357190"/>
          </a:xfrm>
        </p:spPr>
        <p:txBody>
          <a:bodyPr>
            <a:normAutofit/>
          </a:bodyPr>
          <a:lstStyle/>
          <a:p>
            <a:pPr marL="0" indent="0" algn="just">
              <a:buNone/>
            </a:pPr>
            <a:endParaRPr lang="en-US" sz="1600" b="1" dirty="0"/>
          </a:p>
          <a:p>
            <a:pPr marL="0" indent="0" algn="just">
              <a:buNone/>
            </a:pPr>
            <a:r>
              <a:rPr lang="en-US" sz="1600" b="1" dirty="0"/>
              <a:t>Global Partners</a:t>
            </a:r>
            <a:endParaRPr lang="en-US" sz="900" b="1" dirty="0"/>
          </a:p>
          <a:p>
            <a:pPr marL="0" indent="0" algn="just">
              <a:buNone/>
            </a:pPr>
            <a:endParaRPr lang="en-US" sz="1600" b="1" dirty="0"/>
          </a:p>
          <a:p>
            <a:pPr marL="0" indent="0" algn="just">
              <a:spcBef>
                <a:spcPts val="500"/>
              </a:spcBef>
              <a:buNone/>
            </a:pPr>
            <a:endParaRPr lang="en-US" sz="1600" b="1" dirty="0"/>
          </a:p>
          <a:p>
            <a:pPr marL="0" indent="0" algn="just">
              <a:spcBef>
                <a:spcPts val="500"/>
              </a:spcBef>
              <a:buNone/>
            </a:pPr>
            <a:r>
              <a:rPr lang="en-GB" sz="1400" dirty="0" err="1"/>
              <a:t>NetGuardians</a:t>
            </a:r>
            <a:r>
              <a:rPr lang="en-GB" sz="1400" dirty="0"/>
              <a:t> provide solutions for Tier 1 to Tier 3 banks worldwide to fight financial crime. We empower clients by providing AI technology together with contextual  information and great user </a:t>
            </a:r>
            <a:r>
              <a:rPr lang="en-GB" sz="1400" dirty="0" err="1"/>
              <a:t>experience.Banks</a:t>
            </a:r>
            <a:r>
              <a:rPr lang="en-GB" sz="1400" dirty="0"/>
              <a:t> using </a:t>
            </a:r>
            <a:r>
              <a:rPr lang="en-GB" sz="1400" dirty="0" err="1"/>
              <a:t>NetGuardians</a:t>
            </a:r>
            <a:r>
              <a:rPr lang="en-GB" sz="1400" dirty="0"/>
              <a:t>’ solution achieved 83%  reduction in false positives, saved 93% of the time lost in fraud investigation, and prevented  new fraud cases. </a:t>
            </a:r>
            <a:r>
              <a:rPr lang="en-GB" sz="1400" dirty="0" err="1"/>
              <a:t>Netguardians</a:t>
            </a:r>
            <a:r>
              <a:rPr lang="en-GB" sz="1400" dirty="0"/>
              <a:t> solution has a Real-time API scoring of all customer and  employee transactions across the payment channels, SWIFT and other networks. Read more at </a:t>
            </a:r>
            <a:r>
              <a:rPr lang="en-GB" sz="1200" dirty="0">
                <a:hlinkClick r:id="rId3"/>
              </a:rPr>
              <a:t>https://netguardians.ch/</a:t>
            </a:r>
            <a:r>
              <a:rPr lang="en-GB" sz="1200" dirty="0"/>
              <a:t> </a:t>
            </a:r>
            <a:endParaRPr lang="en-US" sz="1200" b="1" dirty="0"/>
          </a:p>
          <a:p>
            <a:pPr marL="0" indent="0" algn="just">
              <a:buNone/>
            </a:pPr>
            <a:endParaRPr lang="en-US" sz="1200" b="1" dirty="0"/>
          </a:p>
          <a:p>
            <a:pPr marL="0" indent="0" algn="just">
              <a:buNone/>
            </a:pPr>
            <a:endParaRPr lang="en-US" sz="1200" b="1" dirty="0"/>
          </a:p>
          <a:p>
            <a:pPr marL="0" indent="0" algn="just">
              <a:spcBef>
                <a:spcPts val="500"/>
              </a:spcBef>
              <a:buNone/>
            </a:pPr>
            <a:r>
              <a:rPr lang="en-GB" sz="1400" dirty="0" err="1"/>
              <a:t>Aptivaa</a:t>
            </a:r>
            <a:r>
              <a:rPr lang="en-GB" sz="1400" dirty="0"/>
              <a:t> was founded in 2005 as a consulting firm offering professional services and advisory in the area of Financial Risk Management. Over the span of 15 years, we have  become strong contender and an established service provider offering comprehensive risk analytical and technology solutions to our clients across financial Institutions with proven  market leadership. Read more at </a:t>
            </a:r>
            <a:r>
              <a:rPr lang="en-GB" sz="1400" dirty="0">
                <a:hlinkClick r:id="rId4"/>
              </a:rPr>
              <a:t>https://www.aptivaa.com</a:t>
            </a:r>
            <a:r>
              <a:rPr lang="en-GB" sz="1200" dirty="0">
                <a:hlinkClick r:id="rId4"/>
              </a:rPr>
              <a:t>/</a:t>
            </a:r>
            <a:endParaRPr lang="en-GB" sz="1200" dirty="0"/>
          </a:p>
          <a:p>
            <a:pPr marL="0" indent="0" algn="just">
              <a:buNone/>
            </a:pPr>
            <a:endParaRPr lang="en-GB" sz="1200" dirty="0"/>
          </a:p>
          <a:p>
            <a:pPr marL="0" indent="0" algn="just">
              <a:buNone/>
            </a:pPr>
            <a:endParaRPr lang="en-GB" sz="1400" dirty="0"/>
          </a:p>
          <a:p>
            <a:pPr marL="0" indent="0" algn="just">
              <a:spcBef>
                <a:spcPts val="500"/>
              </a:spcBef>
              <a:buNone/>
            </a:pPr>
            <a:r>
              <a:rPr lang="en-GB" sz="1400" dirty="0"/>
              <a:t>GAMMA is an intelligent IT monitoring and management tool for Temenos T24TM. It supports IT operations to ensure the high availability of T24 services, full  business continuity and the achievement of service-level objectives through  real-time monitoring of business operations based on Temenos T24TM. Read more at </a:t>
            </a:r>
            <a:r>
              <a:rPr lang="en-GB" sz="1200" dirty="0">
                <a:hlinkClick r:id="rId5"/>
              </a:rPr>
              <a:t>https://www.abrisconsult.com/</a:t>
            </a:r>
            <a:endParaRPr lang="en-GB" sz="1200" dirty="0"/>
          </a:p>
          <a:p>
            <a:pPr marL="0" indent="0" algn="just">
              <a:spcBef>
                <a:spcPts val="500"/>
              </a:spcBef>
              <a:buNone/>
            </a:pPr>
            <a:endParaRPr lang="en-GB" sz="1200" dirty="0"/>
          </a:p>
          <a:p>
            <a:pPr marL="0" indent="0" algn="just">
              <a:spcBef>
                <a:spcPts val="500"/>
              </a:spcBef>
              <a:buNone/>
            </a:pPr>
            <a:endParaRPr lang="en-GB" sz="1400" dirty="0"/>
          </a:p>
          <a:p>
            <a:pPr marL="0" indent="0" algn="just">
              <a:spcBef>
                <a:spcPts val="500"/>
              </a:spcBef>
              <a:buNone/>
            </a:pPr>
            <a:r>
              <a:rPr lang="en-GB" sz="1400" dirty="0" err="1"/>
              <a:t>Modefin</a:t>
            </a:r>
            <a:r>
              <a:rPr lang="en-GB" sz="1400" dirty="0"/>
              <a:t> is a privately held company Head Quartered at Bangalore (India). Started in  2011, </a:t>
            </a:r>
            <a:r>
              <a:rPr lang="en-GB" sz="1400" dirty="0" err="1"/>
              <a:t>Modefin</a:t>
            </a:r>
            <a:r>
              <a:rPr lang="en-GB" sz="1400" dirty="0"/>
              <a:t> has worked its way through the growth ladder having presence in 20+ countries  today with offices in the Middle East (Dubai), West Africa (Ghana) and East Africa (Kenya). Read more at </a:t>
            </a:r>
            <a:r>
              <a:rPr lang="en-GB" sz="1400" dirty="0">
                <a:hlinkClick r:id="rId6"/>
              </a:rPr>
              <a:t>www.modefin.com</a:t>
            </a:r>
            <a:r>
              <a:rPr lang="en-GB" sz="1400" dirty="0"/>
              <a:t> </a:t>
            </a:r>
          </a:p>
          <a:p>
            <a:pPr marL="0" indent="0">
              <a:spcBef>
                <a:spcPts val="500"/>
              </a:spcBef>
              <a:buNone/>
            </a:pPr>
            <a:endParaRPr lang="en-GB" sz="900" dirty="0"/>
          </a:p>
          <a:p>
            <a:pPr marL="0" indent="0">
              <a:spcBef>
                <a:spcPts val="500"/>
              </a:spcBef>
              <a:buNone/>
            </a:pPr>
            <a:endParaRPr lang="en-GB" sz="900" dirty="0"/>
          </a:p>
          <a:p>
            <a:pPr marL="0" indent="0">
              <a:buNone/>
            </a:pPr>
            <a:endParaRPr lang="en-US" sz="900" dirty="0"/>
          </a:p>
          <a:p>
            <a:pPr marL="0" indent="0">
              <a:buNone/>
            </a:pPr>
            <a:endParaRPr lang="en-US" sz="900" dirty="0"/>
          </a:p>
          <a:p>
            <a:pPr marL="0" indent="0">
              <a:buNone/>
            </a:pPr>
            <a:endParaRPr lang="en-US" sz="900" dirty="0"/>
          </a:p>
          <a:p>
            <a:pPr marL="0" indent="0">
              <a:buNone/>
            </a:pPr>
            <a:endParaRPr lang="en-US" sz="900" dirty="0"/>
          </a:p>
          <a:p>
            <a:pPr marL="0" indent="0">
              <a:buNone/>
            </a:pPr>
            <a:endParaRPr lang="en-US" sz="900" dirty="0"/>
          </a:p>
          <a:p>
            <a:pPr marL="0" indent="0">
              <a:buNone/>
            </a:pPr>
            <a:endParaRPr lang="en-US" sz="900" dirty="0"/>
          </a:p>
        </p:txBody>
      </p:sp>
      <p:pic>
        <p:nvPicPr>
          <p:cNvPr id="9" name="Picture 8">
            <a:extLst>
              <a:ext uri="{FF2B5EF4-FFF2-40B4-BE49-F238E27FC236}">
                <a16:creationId xmlns:a16="http://schemas.microsoft.com/office/drawing/2014/main" id="{40C5969F-8A81-402C-B690-6F3FE8F7DB3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0535" y="1395732"/>
            <a:ext cx="1286876" cy="257375"/>
          </a:xfrm>
          <a:prstGeom prst="rect">
            <a:avLst/>
          </a:prstGeom>
        </p:spPr>
      </p:pic>
      <p:pic>
        <p:nvPicPr>
          <p:cNvPr id="11" name="Picture 10">
            <a:extLst>
              <a:ext uri="{FF2B5EF4-FFF2-40B4-BE49-F238E27FC236}">
                <a16:creationId xmlns:a16="http://schemas.microsoft.com/office/drawing/2014/main" id="{523E60E2-FA7D-44A9-B48A-862B78D0B50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0752" y="5347921"/>
            <a:ext cx="859968" cy="257375"/>
          </a:xfrm>
          <a:prstGeom prst="rect">
            <a:avLst/>
          </a:prstGeom>
        </p:spPr>
      </p:pic>
      <p:pic>
        <p:nvPicPr>
          <p:cNvPr id="13" name="Picture 12">
            <a:extLst>
              <a:ext uri="{FF2B5EF4-FFF2-40B4-BE49-F238E27FC236}">
                <a16:creationId xmlns:a16="http://schemas.microsoft.com/office/drawing/2014/main" id="{5FAC346F-0D74-4E99-9EB1-94B52DCEF10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80752" y="3693853"/>
            <a:ext cx="846949" cy="204452"/>
          </a:xfrm>
          <a:prstGeom prst="rect">
            <a:avLst/>
          </a:prstGeom>
        </p:spPr>
      </p:pic>
      <p:pic>
        <p:nvPicPr>
          <p:cNvPr id="15" name="Picture 14">
            <a:extLst>
              <a:ext uri="{FF2B5EF4-FFF2-40B4-BE49-F238E27FC236}">
                <a16:creationId xmlns:a16="http://schemas.microsoft.com/office/drawing/2014/main" id="{8A17D862-2EDB-4A2D-87D8-689C02D6161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28864" y="6838807"/>
            <a:ext cx="859968" cy="257990"/>
          </a:xfrm>
          <a:prstGeom prst="rect">
            <a:avLst/>
          </a:prstGeom>
        </p:spPr>
      </p:pic>
    </p:spTree>
    <p:extLst>
      <p:ext uri="{BB962C8B-B14F-4D97-AF65-F5344CB8AC3E}">
        <p14:creationId xmlns:p14="http://schemas.microsoft.com/office/powerpoint/2010/main" val="343652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68D2FB65-854D-4742-AD28-6E53B620A7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9143999"/>
          </a:xfrm>
          <a:prstGeom prst="rect">
            <a:avLst/>
          </a:prstGeom>
        </p:spPr>
      </p:pic>
      <p:pic>
        <p:nvPicPr>
          <p:cNvPr id="5" name="Picture 4">
            <a:extLst>
              <a:ext uri="{FF2B5EF4-FFF2-40B4-BE49-F238E27FC236}">
                <a16:creationId xmlns:a16="http://schemas.microsoft.com/office/drawing/2014/main" id="{E0938720-2A21-4215-A7E4-E326F66795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0452" y="1403343"/>
            <a:ext cx="1252264" cy="513915"/>
          </a:xfrm>
          <a:prstGeom prst="rect">
            <a:avLst/>
          </a:prstGeom>
        </p:spPr>
      </p:pic>
      <p:pic>
        <p:nvPicPr>
          <p:cNvPr id="6" name="Picture 5">
            <a:extLst>
              <a:ext uri="{FF2B5EF4-FFF2-40B4-BE49-F238E27FC236}">
                <a16:creationId xmlns:a16="http://schemas.microsoft.com/office/drawing/2014/main" id="{DAA6A543-A3E2-4A0D-9A3A-97708130B7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639" y="1445937"/>
            <a:ext cx="1292935" cy="428728"/>
          </a:xfrm>
          <a:prstGeom prst="rect">
            <a:avLst/>
          </a:prstGeom>
        </p:spPr>
      </p:pic>
      <p:pic>
        <p:nvPicPr>
          <p:cNvPr id="7" name="Picture 6">
            <a:extLst>
              <a:ext uri="{FF2B5EF4-FFF2-40B4-BE49-F238E27FC236}">
                <a16:creationId xmlns:a16="http://schemas.microsoft.com/office/drawing/2014/main" id="{95A6299D-97C4-4ACA-8370-EBC56EAA92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1772" y="1524000"/>
            <a:ext cx="613318" cy="524516"/>
          </a:xfrm>
          <a:prstGeom prst="rect">
            <a:avLst/>
          </a:prstGeom>
        </p:spPr>
      </p:pic>
      <p:pic>
        <p:nvPicPr>
          <p:cNvPr id="8" name="Picture 7">
            <a:extLst>
              <a:ext uri="{FF2B5EF4-FFF2-40B4-BE49-F238E27FC236}">
                <a16:creationId xmlns:a16="http://schemas.microsoft.com/office/drawing/2014/main" id="{97F3AE63-3E35-4CEB-8DE0-0442FFF721B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63915" y="2168514"/>
            <a:ext cx="1362616" cy="739101"/>
          </a:xfrm>
          <a:prstGeom prst="rect">
            <a:avLst/>
          </a:prstGeom>
        </p:spPr>
      </p:pic>
      <p:pic>
        <p:nvPicPr>
          <p:cNvPr id="9" name="Picture 8">
            <a:extLst>
              <a:ext uri="{FF2B5EF4-FFF2-40B4-BE49-F238E27FC236}">
                <a16:creationId xmlns:a16="http://schemas.microsoft.com/office/drawing/2014/main" id="{345E64AF-686B-44FC-B9B3-638BF8E9735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63396" y="2281106"/>
            <a:ext cx="613317" cy="513915"/>
          </a:xfrm>
          <a:prstGeom prst="rect">
            <a:avLst/>
          </a:prstGeom>
        </p:spPr>
      </p:pic>
      <p:pic>
        <p:nvPicPr>
          <p:cNvPr id="10" name="Picture 9">
            <a:extLst>
              <a:ext uri="{FF2B5EF4-FFF2-40B4-BE49-F238E27FC236}">
                <a16:creationId xmlns:a16="http://schemas.microsoft.com/office/drawing/2014/main" id="{132E73E5-4E1F-4985-B5C5-761DE32E3B5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04714" y="2211846"/>
            <a:ext cx="1755965" cy="428729"/>
          </a:xfrm>
          <a:prstGeom prst="rect">
            <a:avLst/>
          </a:prstGeom>
        </p:spPr>
      </p:pic>
      <p:cxnSp>
        <p:nvCxnSpPr>
          <p:cNvPr id="13" name="Straight Connector 12">
            <a:extLst>
              <a:ext uri="{FF2B5EF4-FFF2-40B4-BE49-F238E27FC236}">
                <a16:creationId xmlns:a16="http://schemas.microsoft.com/office/drawing/2014/main" id="{C481A1AA-500B-4479-AE84-984128AD2FCA}"/>
              </a:ext>
            </a:extLst>
          </p:cNvPr>
          <p:cNvCxnSpPr/>
          <p:nvPr/>
        </p:nvCxnSpPr>
        <p:spPr>
          <a:xfrm>
            <a:off x="4791976" y="1171933"/>
            <a:ext cx="0" cy="1753166"/>
          </a:xfrm>
          <a:prstGeom prst="line">
            <a:avLst/>
          </a:prstGeom>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698061E-9939-4A21-ADCE-17AFA1429F9B}"/>
              </a:ext>
            </a:extLst>
          </p:cNvPr>
          <p:cNvSpPr txBox="1"/>
          <p:nvPr/>
        </p:nvSpPr>
        <p:spPr>
          <a:xfrm>
            <a:off x="5040832" y="1038373"/>
            <a:ext cx="1108733" cy="369332"/>
          </a:xfrm>
          <a:prstGeom prst="rect">
            <a:avLst/>
          </a:prstGeom>
          <a:noFill/>
        </p:spPr>
        <p:txBody>
          <a:bodyPr wrap="square">
            <a:spAutoFit/>
          </a:bodyPr>
          <a:lstStyle/>
          <a:p>
            <a:r>
              <a:rPr lang="en-US" dirty="0"/>
              <a:t>Erstwhile</a:t>
            </a:r>
            <a:endParaRPr lang="en-GH" dirty="0"/>
          </a:p>
        </p:txBody>
      </p:sp>
      <p:cxnSp>
        <p:nvCxnSpPr>
          <p:cNvPr id="16" name="Straight Connector 15">
            <a:extLst>
              <a:ext uri="{FF2B5EF4-FFF2-40B4-BE49-F238E27FC236}">
                <a16:creationId xmlns:a16="http://schemas.microsoft.com/office/drawing/2014/main" id="{1B36B96E-B9F3-4C6D-94CE-D89885906C01}"/>
              </a:ext>
            </a:extLst>
          </p:cNvPr>
          <p:cNvCxnSpPr/>
          <p:nvPr/>
        </p:nvCxnSpPr>
        <p:spPr>
          <a:xfrm>
            <a:off x="776595" y="630188"/>
            <a:ext cx="280480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1365D861-8393-4040-AC64-75B436CEF6EB}"/>
              </a:ext>
            </a:extLst>
          </p:cNvPr>
          <p:cNvSpPr txBox="1"/>
          <p:nvPr/>
        </p:nvSpPr>
        <p:spPr>
          <a:xfrm>
            <a:off x="766734" y="739424"/>
            <a:ext cx="3525982" cy="369332"/>
          </a:xfrm>
          <a:prstGeom prst="rect">
            <a:avLst/>
          </a:prstGeom>
          <a:noFill/>
        </p:spPr>
        <p:txBody>
          <a:bodyPr wrap="square">
            <a:spAutoFit/>
          </a:bodyPr>
          <a:lstStyle/>
          <a:p>
            <a:pPr marL="0" indent="0">
              <a:buNone/>
            </a:pPr>
            <a:r>
              <a:rPr lang="en-US" b="1" dirty="0"/>
              <a:t>Clients</a:t>
            </a:r>
            <a:endParaRPr lang="en-US" sz="1000" b="1" dirty="0"/>
          </a:p>
        </p:txBody>
      </p:sp>
      <p:sp>
        <p:nvSpPr>
          <p:cNvPr id="22" name="TextBox 21">
            <a:extLst>
              <a:ext uri="{FF2B5EF4-FFF2-40B4-BE49-F238E27FC236}">
                <a16:creationId xmlns:a16="http://schemas.microsoft.com/office/drawing/2014/main" id="{2432C551-577F-414C-8D2B-A5642B1BA794}"/>
              </a:ext>
            </a:extLst>
          </p:cNvPr>
          <p:cNvSpPr txBox="1"/>
          <p:nvPr/>
        </p:nvSpPr>
        <p:spPr>
          <a:xfrm>
            <a:off x="1168755" y="4085772"/>
            <a:ext cx="5689245" cy="3108543"/>
          </a:xfrm>
          <a:prstGeom prst="rect">
            <a:avLst/>
          </a:prstGeom>
          <a:noFill/>
        </p:spPr>
        <p:txBody>
          <a:bodyPr wrap="square">
            <a:spAutoFit/>
          </a:bodyPr>
          <a:lstStyle/>
          <a:p>
            <a:r>
              <a:rPr lang="en-US" sz="1400" b="1" dirty="0"/>
              <a:t>   Contact Us:</a:t>
            </a:r>
          </a:p>
          <a:p>
            <a:endParaRPr lang="en-US" sz="1400" b="1" dirty="0"/>
          </a:p>
          <a:p>
            <a:r>
              <a:rPr lang="en-US" sz="1400" b="1" dirty="0">
                <a:solidFill>
                  <a:schemeClr val="tx2">
                    <a:lumMod val="50000"/>
                  </a:schemeClr>
                </a:solidFill>
              </a:rPr>
              <a:t>	Physical Address: 	C78/2 Kwame-Nkrumah Avenue 							</a:t>
            </a:r>
            <a:r>
              <a:rPr lang="en-US" sz="1400" b="1" dirty="0" err="1">
                <a:solidFill>
                  <a:schemeClr val="tx2">
                    <a:lumMod val="50000"/>
                  </a:schemeClr>
                </a:solidFill>
              </a:rPr>
              <a:t>Adabraka</a:t>
            </a:r>
            <a:r>
              <a:rPr lang="en-US" sz="1400" b="1" dirty="0">
                <a:solidFill>
                  <a:schemeClr val="tx2">
                    <a:lumMod val="50000"/>
                  </a:schemeClr>
                </a:solidFill>
              </a:rPr>
              <a:t>, Accra –Ghana</a:t>
            </a:r>
          </a:p>
          <a:p>
            <a:endParaRPr lang="en-US" sz="1400" b="1" dirty="0">
              <a:solidFill>
                <a:schemeClr val="tx2">
                  <a:lumMod val="50000"/>
                </a:schemeClr>
              </a:solidFill>
            </a:endParaRPr>
          </a:p>
          <a:p>
            <a:r>
              <a:rPr lang="fr-FR" sz="1400" b="1" dirty="0">
                <a:solidFill>
                  <a:schemeClr val="tx2">
                    <a:lumMod val="50000"/>
                  </a:schemeClr>
                </a:solidFill>
              </a:rPr>
              <a:t>	Mailing </a:t>
            </a:r>
            <a:r>
              <a:rPr lang="fr-FR" sz="1400" b="1" dirty="0" err="1">
                <a:solidFill>
                  <a:schemeClr val="tx2">
                    <a:lumMod val="50000"/>
                  </a:schemeClr>
                </a:solidFill>
              </a:rPr>
              <a:t>Address</a:t>
            </a:r>
            <a:r>
              <a:rPr lang="fr-FR" sz="1400" b="1" dirty="0">
                <a:solidFill>
                  <a:schemeClr val="tx2">
                    <a:lumMod val="50000"/>
                  </a:schemeClr>
                </a:solidFill>
              </a:rPr>
              <a:t>:  	FVT Limited, </a:t>
            </a:r>
          </a:p>
          <a:p>
            <a:r>
              <a:rPr lang="fr-FR" sz="1400" b="1" dirty="0">
                <a:solidFill>
                  <a:schemeClr val="tx2">
                    <a:lumMod val="50000"/>
                  </a:schemeClr>
                </a:solidFill>
              </a:rPr>
              <a:t>				P. 0. Box CT 7066, </a:t>
            </a:r>
          </a:p>
          <a:p>
            <a:r>
              <a:rPr lang="fr-FR" sz="1400" b="1" dirty="0">
                <a:solidFill>
                  <a:schemeClr val="tx2">
                    <a:lumMod val="50000"/>
                  </a:schemeClr>
                </a:solidFill>
              </a:rPr>
              <a:t>				Accra –Ghana</a:t>
            </a:r>
          </a:p>
          <a:p>
            <a:endParaRPr lang="fr-FR" sz="1400" b="1" dirty="0">
              <a:solidFill>
                <a:schemeClr val="tx2">
                  <a:lumMod val="50000"/>
                </a:schemeClr>
              </a:solidFill>
            </a:endParaRPr>
          </a:p>
          <a:p>
            <a:r>
              <a:rPr lang="fr-FR" sz="1400" b="1" dirty="0">
                <a:solidFill>
                  <a:schemeClr val="tx2">
                    <a:lumMod val="50000"/>
                  </a:schemeClr>
                </a:solidFill>
              </a:rPr>
              <a:t>		</a:t>
            </a:r>
            <a:r>
              <a:rPr lang="fr-FR" sz="1400" b="1" dirty="0" err="1">
                <a:solidFill>
                  <a:schemeClr val="tx2">
                    <a:lumMod val="50000"/>
                  </a:schemeClr>
                </a:solidFill>
              </a:rPr>
              <a:t>Telephone</a:t>
            </a:r>
            <a:r>
              <a:rPr lang="fr-FR" sz="1400" b="1" dirty="0">
                <a:solidFill>
                  <a:schemeClr val="tx2">
                    <a:lumMod val="50000"/>
                  </a:schemeClr>
                </a:solidFill>
              </a:rPr>
              <a:t>: 	+233 243 463 579</a:t>
            </a:r>
          </a:p>
          <a:p>
            <a:endParaRPr lang="fr-FR" sz="1400" b="1" dirty="0">
              <a:solidFill>
                <a:schemeClr val="tx2">
                  <a:lumMod val="50000"/>
                </a:schemeClr>
              </a:solidFill>
            </a:endParaRPr>
          </a:p>
          <a:p>
            <a:r>
              <a:rPr lang="fr-FR" sz="1400" b="1" dirty="0">
                <a:solidFill>
                  <a:schemeClr val="tx2">
                    <a:lumMod val="50000"/>
                  </a:schemeClr>
                </a:solidFill>
              </a:rPr>
              <a:t>	Web-site/ Email:	 </a:t>
            </a:r>
            <a:r>
              <a:rPr lang="fr-FR" sz="1400" b="1" dirty="0">
                <a:solidFill>
                  <a:schemeClr val="tx2">
                    <a:lumMod val="50000"/>
                  </a:schemeClr>
                </a:solidFill>
                <a:hlinkClick r:id="rId9"/>
              </a:rPr>
              <a:t>www.fvt-l.com</a:t>
            </a:r>
            <a:r>
              <a:rPr lang="fr-FR" sz="1400" b="1" dirty="0">
                <a:solidFill>
                  <a:schemeClr val="tx2">
                    <a:lumMod val="50000"/>
                  </a:schemeClr>
                </a:solidFill>
              </a:rPr>
              <a:t> / </a:t>
            </a:r>
            <a:r>
              <a:rPr lang="fr-FR" sz="1400" b="1" dirty="0">
                <a:solidFill>
                  <a:schemeClr val="tx2">
                    <a:lumMod val="50000"/>
                  </a:schemeClr>
                </a:solidFill>
                <a:hlinkClick r:id="rId10"/>
              </a:rPr>
              <a:t>info@fvt-l.com</a:t>
            </a:r>
            <a:r>
              <a:rPr lang="fr-FR" sz="1400" b="1" dirty="0">
                <a:solidFill>
                  <a:schemeClr val="tx2">
                    <a:lumMod val="50000"/>
                  </a:schemeClr>
                </a:solidFill>
              </a:rPr>
              <a:t> </a:t>
            </a:r>
            <a:endParaRPr lang="en-US" sz="1400" b="1" dirty="0">
              <a:solidFill>
                <a:schemeClr val="tx2">
                  <a:lumMod val="50000"/>
                </a:schemeClr>
              </a:solidFill>
            </a:endParaRPr>
          </a:p>
          <a:p>
            <a:endParaRPr lang="en-US" sz="1400" b="1" dirty="0"/>
          </a:p>
          <a:p>
            <a:endParaRPr lang="en-GH" sz="1400" dirty="0"/>
          </a:p>
        </p:txBody>
      </p:sp>
      <p:cxnSp>
        <p:nvCxnSpPr>
          <p:cNvPr id="23" name="Straight Connector 22">
            <a:extLst>
              <a:ext uri="{FF2B5EF4-FFF2-40B4-BE49-F238E27FC236}">
                <a16:creationId xmlns:a16="http://schemas.microsoft.com/office/drawing/2014/main" id="{EF010D8E-BF26-414E-B9D0-46ADB8ADB02A}"/>
              </a:ext>
            </a:extLst>
          </p:cNvPr>
          <p:cNvCxnSpPr/>
          <p:nvPr/>
        </p:nvCxnSpPr>
        <p:spPr>
          <a:xfrm>
            <a:off x="751639" y="7620000"/>
            <a:ext cx="280480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cxnSp>
        <p:nvCxnSpPr>
          <p:cNvPr id="24" name="Straight Connector 23">
            <a:extLst>
              <a:ext uri="{FF2B5EF4-FFF2-40B4-BE49-F238E27FC236}">
                <a16:creationId xmlns:a16="http://schemas.microsoft.com/office/drawing/2014/main" id="{C8376F43-770A-4783-A2D1-7B07E53DEDF3}"/>
              </a:ext>
            </a:extLst>
          </p:cNvPr>
          <p:cNvCxnSpPr/>
          <p:nvPr/>
        </p:nvCxnSpPr>
        <p:spPr>
          <a:xfrm>
            <a:off x="776595" y="3988790"/>
            <a:ext cx="280480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pic>
        <p:nvPicPr>
          <p:cNvPr id="12" name="Picture 11" descr="Logo&#10;&#10;Description automatically generated">
            <a:extLst>
              <a:ext uri="{FF2B5EF4-FFF2-40B4-BE49-F238E27FC236}">
                <a16:creationId xmlns:a16="http://schemas.microsoft.com/office/drawing/2014/main" id="{2D900A4D-FADB-4761-AC3B-FAD0D49570F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66734" y="2842036"/>
            <a:ext cx="1291050" cy="668188"/>
          </a:xfrm>
          <a:prstGeom prst="rect">
            <a:avLst/>
          </a:prstGeom>
        </p:spPr>
      </p:pic>
    </p:spTree>
    <p:extLst>
      <p:ext uri="{BB962C8B-B14F-4D97-AF65-F5344CB8AC3E}">
        <p14:creationId xmlns:p14="http://schemas.microsoft.com/office/powerpoint/2010/main" val="21041065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3F99B33-40F7-42C5-BBB8-0F9EFAA1710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6858000" cy="9144000"/>
          </a:xfrm>
        </p:spPr>
      </p:pic>
    </p:spTree>
    <p:extLst>
      <p:ext uri="{BB962C8B-B14F-4D97-AF65-F5344CB8AC3E}">
        <p14:creationId xmlns:p14="http://schemas.microsoft.com/office/powerpoint/2010/main" val="275961032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520</TotalTime>
  <Words>802</Words>
  <Application>Microsoft Office PowerPoint</Application>
  <PresentationFormat>Letter Paper (8.5x11 in)</PresentationFormat>
  <Paragraphs>64</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Montserrat</vt:lpstr>
      <vt:lpstr>Office Theme</vt:lpstr>
      <vt:lpstr>PowerPoint Presentation</vt:lpstr>
      <vt:lpstr> Content               A Brief Introduction About Us     2                         Our Business Offerings    3                              Global Partners   4  Clients &amp; Contact  5</vt:lpstr>
      <vt:lpstr>       </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Eugene Wiafe-Asiedu</dc:creator>
  <cp:lastModifiedBy>Nana Yaw</cp:lastModifiedBy>
  <cp:revision>27</cp:revision>
  <dcterms:created xsi:type="dcterms:W3CDTF">2021-02-08T16:10:39Z</dcterms:created>
  <dcterms:modified xsi:type="dcterms:W3CDTF">2021-03-31T15:17:42Z</dcterms:modified>
</cp:coreProperties>
</file>

<file path=docProps/thumbnail.jpeg>
</file>